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0" r:id="rId4"/>
    <p:sldId id="261" r:id="rId5"/>
    <p:sldId id="292" r:id="rId6"/>
    <p:sldId id="293" r:id="rId7"/>
    <p:sldId id="276" r:id="rId8"/>
    <p:sldId id="295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Başlık, 4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sz="quarter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2819400" y="1981200"/>
            <a:ext cx="29718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2819400" y="4114800"/>
            <a:ext cx="29718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E1AB4-7CC6-41A5-9CD1-0D4A2F0D4D9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20.02.2010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1285860"/>
            <a:ext cx="6600844" cy="2184405"/>
          </a:xfrm>
        </p:spPr>
        <p:txBody>
          <a:bodyPr>
            <a:normAutofit fontScale="90000"/>
          </a:bodyPr>
          <a:lstStyle/>
          <a:p>
            <a:pPr algn="r"/>
            <a:r>
              <a:rPr lang="tr-TR" dirty="0" smtClean="0"/>
              <a:t>AMBALAJ ATIKLARININ KONTROLÜ YÖNETMELİĞİ</a:t>
            </a:r>
            <a:br>
              <a:rPr lang="tr-TR" dirty="0" smtClean="0"/>
            </a:br>
            <a:r>
              <a:rPr lang="tr-TR" dirty="0" smtClean="0"/>
              <a:t>KAPSAMINDA</a:t>
            </a:r>
            <a:br>
              <a:rPr lang="tr-TR" dirty="0" smtClean="0"/>
            </a:br>
            <a:r>
              <a:rPr lang="tr-TR" dirty="0" smtClean="0"/>
              <a:t>O.S.B’LER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tr-TR" sz="2400" dirty="0" smtClean="0"/>
              <a:t>Emine Aydınoğlu</a:t>
            </a:r>
          </a:p>
          <a:p>
            <a:r>
              <a:rPr lang="tr-TR" sz="2400" dirty="0" smtClean="0"/>
              <a:t>Ambalaj Atıkları Şube Müdürü</a:t>
            </a:r>
          </a:p>
          <a:p>
            <a:r>
              <a:rPr lang="tr-TR" sz="2400" dirty="0" smtClean="0"/>
              <a:t>(Çevre Müh./Kamu Yönetimi Uzmanı)</a:t>
            </a:r>
          </a:p>
          <a:p>
            <a:r>
              <a:rPr lang="tr-TR" sz="2400" dirty="0" smtClean="0"/>
              <a:t>Çevre ve Orman Bakanlığı</a:t>
            </a:r>
            <a:endParaRPr lang="tr-TR" sz="2400" dirty="0"/>
          </a:p>
        </p:txBody>
      </p:sp>
      <p:sp>
        <p:nvSpPr>
          <p:cNvPr id="5" name="4 Dikdörtgen"/>
          <p:cNvSpPr/>
          <p:nvPr/>
        </p:nvSpPr>
        <p:spPr>
          <a:xfrm>
            <a:off x="214282" y="3714752"/>
            <a:ext cx="8929718" cy="714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0" y="3857628"/>
            <a:ext cx="9144000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 rot="16200000">
            <a:off x="4625594" y="3161115"/>
            <a:ext cx="6393669" cy="714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 rot="16200000">
            <a:off x="4777994" y="3313515"/>
            <a:ext cx="6393669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65" descr="Kunststof flessen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929066"/>
            <a:ext cx="1643074" cy="146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662" name="Picture 94" descr="070520071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032000"/>
            <a:ext cx="1600200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214414" y="571480"/>
            <a:ext cx="6096000" cy="1143000"/>
          </a:xfrm>
        </p:spPr>
        <p:txBody>
          <a:bodyPr/>
          <a:lstStyle/>
          <a:p>
            <a:pPr eaLnBrk="1" hangingPunct="1"/>
            <a:r>
              <a:rPr lang="tr-TR" sz="2800" dirty="0" smtClean="0"/>
              <a:t>Ambalaj atığı döngüsü</a:t>
            </a:r>
          </a:p>
        </p:txBody>
      </p:sp>
      <p:pic>
        <p:nvPicPr>
          <p:cNvPr id="109648" name="Picture 80" descr="DSC0196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324600" y="457200"/>
            <a:ext cx="2260600" cy="1695450"/>
          </a:xfrm>
          <a:noFill/>
        </p:spPr>
      </p:pic>
      <p:pic>
        <p:nvPicPr>
          <p:cNvPr id="109660" name="Picture 92" descr="0705200720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76600" y="4191000"/>
            <a:ext cx="1066800" cy="800100"/>
          </a:xfrm>
          <a:noFill/>
        </p:spPr>
      </p:pic>
      <p:pic>
        <p:nvPicPr>
          <p:cNvPr id="109659" name="Picture 91" descr="DSCF07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5105400"/>
            <a:ext cx="11303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428596" y="5429264"/>
            <a:ext cx="1447800" cy="60960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Son kullanıcı</a:t>
            </a:r>
          </a:p>
        </p:txBody>
      </p:sp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6781800" y="3048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Ayırma Tesisi</a:t>
            </a:r>
          </a:p>
        </p:txBody>
      </p:sp>
      <p:sp>
        <p:nvSpPr>
          <p:cNvPr id="109577" name="Oval 9"/>
          <p:cNvSpPr>
            <a:spLocks noChangeArrowheads="1"/>
          </p:cNvSpPr>
          <p:nvPr/>
        </p:nvSpPr>
        <p:spPr bwMode="auto">
          <a:xfrm>
            <a:off x="685800" y="304800"/>
            <a:ext cx="1143000" cy="10668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Ambalaj </a:t>
            </a:r>
          </a:p>
          <a:p>
            <a:pPr algn="ctr"/>
            <a:r>
              <a:rPr lang="tr-TR"/>
              <a:t>üreticisi</a:t>
            </a:r>
          </a:p>
        </p:txBody>
      </p:sp>
      <p:sp>
        <p:nvSpPr>
          <p:cNvPr id="109578" name="Oval 10"/>
          <p:cNvSpPr>
            <a:spLocks noChangeArrowheads="1"/>
          </p:cNvSpPr>
          <p:nvPr/>
        </p:nvSpPr>
        <p:spPr bwMode="auto">
          <a:xfrm>
            <a:off x="381000" y="2514600"/>
            <a:ext cx="1066800" cy="9144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Piyasaya </a:t>
            </a:r>
          </a:p>
          <a:p>
            <a:pPr algn="ctr"/>
            <a:r>
              <a:rPr lang="tr-TR"/>
              <a:t>süren</a:t>
            </a:r>
          </a:p>
        </p:txBody>
      </p:sp>
      <p:sp>
        <p:nvSpPr>
          <p:cNvPr id="109579" name="Oval 11"/>
          <p:cNvSpPr>
            <a:spLocks noChangeArrowheads="1"/>
          </p:cNvSpPr>
          <p:nvPr/>
        </p:nvSpPr>
        <p:spPr bwMode="auto">
          <a:xfrm>
            <a:off x="1447800" y="2514600"/>
            <a:ext cx="1066800" cy="9144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ithalatçı</a:t>
            </a:r>
          </a:p>
        </p:txBody>
      </p:sp>
      <p:sp>
        <p:nvSpPr>
          <p:cNvPr id="109645" name="Line 77"/>
          <p:cNvSpPr>
            <a:spLocks noChangeShapeType="1"/>
          </p:cNvSpPr>
          <p:nvPr/>
        </p:nvSpPr>
        <p:spPr bwMode="auto">
          <a:xfrm flipV="1">
            <a:off x="2133600" y="4419600"/>
            <a:ext cx="1066800" cy="914400"/>
          </a:xfrm>
          <a:prstGeom prst="line">
            <a:avLst/>
          </a:prstGeom>
          <a:noFill/>
          <a:ln w="5715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109646" name="Line 78"/>
          <p:cNvSpPr>
            <a:spLocks noChangeShapeType="1"/>
          </p:cNvSpPr>
          <p:nvPr/>
        </p:nvSpPr>
        <p:spPr bwMode="auto">
          <a:xfrm>
            <a:off x="1219200" y="1524000"/>
            <a:ext cx="0" cy="762000"/>
          </a:xfrm>
          <a:prstGeom prst="line">
            <a:avLst/>
          </a:prstGeom>
          <a:ln w="57150"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09647" name="Line 79"/>
          <p:cNvSpPr>
            <a:spLocks noChangeShapeType="1"/>
          </p:cNvSpPr>
          <p:nvPr/>
        </p:nvSpPr>
        <p:spPr bwMode="auto">
          <a:xfrm>
            <a:off x="1219200" y="3429000"/>
            <a:ext cx="0" cy="457200"/>
          </a:xfrm>
          <a:prstGeom prst="line">
            <a:avLst/>
          </a:prstGeom>
          <a:noFill/>
          <a:ln w="5715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109652" name="Line 84"/>
          <p:cNvSpPr>
            <a:spLocks noChangeShapeType="1"/>
          </p:cNvSpPr>
          <p:nvPr/>
        </p:nvSpPr>
        <p:spPr bwMode="auto">
          <a:xfrm>
            <a:off x="7467600" y="2286000"/>
            <a:ext cx="0" cy="1600200"/>
          </a:xfrm>
          <a:prstGeom prst="line">
            <a:avLst/>
          </a:prstGeom>
          <a:noFill/>
          <a:ln w="5715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109653" name="Text Box 85"/>
          <p:cNvSpPr txBox="1">
            <a:spLocks noChangeArrowheads="1"/>
          </p:cNvSpPr>
          <p:nvPr/>
        </p:nvSpPr>
        <p:spPr bwMode="auto">
          <a:xfrm>
            <a:off x="2971800" y="5181600"/>
            <a:ext cx="1136650" cy="3667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/>
              <a:t>Biriktirme</a:t>
            </a:r>
          </a:p>
        </p:txBody>
      </p:sp>
      <p:sp>
        <p:nvSpPr>
          <p:cNvPr id="109654" name="Text Box 86"/>
          <p:cNvSpPr txBox="1">
            <a:spLocks noChangeArrowheads="1"/>
          </p:cNvSpPr>
          <p:nvPr/>
        </p:nvSpPr>
        <p:spPr bwMode="auto">
          <a:xfrm>
            <a:off x="4038600" y="3276600"/>
            <a:ext cx="1746250" cy="366713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/>
              <a:t>Toplama-Taşıma</a:t>
            </a:r>
          </a:p>
        </p:txBody>
      </p:sp>
      <p:pic>
        <p:nvPicPr>
          <p:cNvPr id="109657" name="Picture 89" descr="Adana 0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4572000"/>
            <a:ext cx="121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80" name="Rectangle 12"/>
          <p:cNvSpPr>
            <a:spLocks noChangeArrowheads="1"/>
          </p:cNvSpPr>
          <p:nvPr/>
        </p:nvSpPr>
        <p:spPr bwMode="auto">
          <a:xfrm>
            <a:off x="6629400" y="3962400"/>
            <a:ext cx="1752600" cy="53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Geri Dönüşüm </a:t>
            </a:r>
          </a:p>
          <a:p>
            <a:pPr algn="ctr"/>
            <a:r>
              <a:rPr lang="tr-TR"/>
              <a:t>Tesisi</a:t>
            </a:r>
          </a:p>
        </p:txBody>
      </p:sp>
      <p:sp>
        <p:nvSpPr>
          <p:cNvPr id="109665" name="Line 97"/>
          <p:cNvSpPr>
            <a:spLocks noChangeShapeType="1"/>
          </p:cNvSpPr>
          <p:nvPr/>
        </p:nvSpPr>
        <p:spPr bwMode="auto">
          <a:xfrm flipV="1">
            <a:off x="3429000" y="2286000"/>
            <a:ext cx="2514600" cy="1905000"/>
          </a:xfrm>
          <a:prstGeom prst="line">
            <a:avLst/>
          </a:prstGeom>
          <a:noFill/>
          <a:ln w="5715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pic>
        <p:nvPicPr>
          <p:cNvPr id="109666" name="Picture 98" descr="ayrı biriktirm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38400" y="3048000"/>
            <a:ext cx="877888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9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9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9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9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9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9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9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9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9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9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9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9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9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9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9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9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9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9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9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9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9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9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9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  <p:bldP spid="109573" grpId="0" animBg="1"/>
      <p:bldP spid="109574" grpId="0" animBg="1"/>
      <p:bldP spid="109577" grpId="0" animBg="1"/>
      <p:bldP spid="109578" grpId="0" animBg="1"/>
      <p:bldP spid="109579" grpId="0" animBg="1"/>
      <p:bldP spid="109645" grpId="0" animBg="1"/>
      <p:bldP spid="109646" grpId="0" animBg="1"/>
      <p:bldP spid="109647" grpId="0" animBg="1"/>
      <p:bldP spid="109652" grpId="0" animBg="1"/>
      <p:bldP spid="109653" grpId="0" animBg="1"/>
      <p:bldP spid="109654" grpId="0" animBg="1"/>
      <p:bldP spid="109580" grpId="0" animBg="1"/>
      <p:bldP spid="10966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2844" y="0"/>
            <a:ext cx="8752829" cy="6500834"/>
          </a:xfrm>
          <a:prstGeom prst="rect">
            <a:avLst/>
          </a:prstGeom>
        </p:spPr>
      </p:pic>
      <p:pic>
        <p:nvPicPr>
          <p:cNvPr id="109648" name="Picture 80" descr="DSC0196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324600" y="457200"/>
            <a:ext cx="2260600" cy="1695450"/>
          </a:xfrm>
          <a:noFill/>
        </p:spPr>
      </p:pic>
      <p:pic>
        <p:nvPicPr>
          <p:cNvPr id="109659" name="Picture 91" descr="DSCF07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5105400"/>
            <a:ext cx="11303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428596" y="4786322"/>
            <a:ext cx="1643074" cy="966790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800" dirty="0" smtClean="0"/>
              <a:t>Belediye</a:t>
            </a:r>
            <a:endParaRPr lang="tr-TR" sz="2800" dirty="0"/>
          </a:p>
        </p:txBody>
      </p:sp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6781800" y="3048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Ayırma Tesisi</a:t>
            </a:r>
          </a:p>
        </p:txBody>
      </p:sp>
      <p:sp>
        <p:nvSpPr>
          <p:cNvPr id="109577" name="Oval 9"/>
          <p:cNvSpPr>
            <a:spLocks noChangeArrowheads="1"/>
          </p:cNvSpPr>
          <p:nvPr/>
        </p:nvSpPr>
        <p:spPr bwMode="auto">
          <a:xfrm>
            <a:off x="685800" y="304800"/>
            <a:ext cx="1143000" cy="10668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Ambalaj </a:t>
            </a:r>
          </a:p>
          <a:p>
            <a:pPr algn="ctr"/>
            <a:r>
              <a:rPr lang="tr-TR"/>
              <a:t>üreticisi</a:t>
            </a:r>
          </a:p>
        </p:txBody>
      </p:sp>
      <p:sp>
        <p:nvSpPr>
          <p:cNvPr id="109578" name="Oval 10"/>
          <p:cNvSpPr>
            <a:spLocks noChangeArrowheads="1"/>
          </p:cNvSpPr>
          <p:nvPr/>
        </p:nvSpPr>
        <p:spPr bwMode="auto">
          <a:xfrm>
            <a:off x="214282" y="2214554"/>
            <a:ext cx="1233518" cy="1214446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Piyasaya </a:t>
            </a:r>
          </a:p>
          <a:p>
            <a:pPr algn="ctr"/>
            <a:r>
              <a:rPr lang="tr-TR"/>
              <a:t>süren</a:t>
            </a:r>
          </a:p>
        </p:txBody>
      </p:sp>
      <p:sp>
        <p:nvSpPr>
          <p:cNvPr id="109579" name="Oval 11"/>
          <p:cNvSpPr>
            <a:spLocks noChangeArrowheads="1"/>
          </p:cNvSpPr>
          <p:nvPr/>
        </p:nvSpPr>
        <p:spPr bwMode="auto">
          <a:xfrm>
            <a:off x="1447800" y="2514600"/>
            <a:ext cx="1066800" cy="914400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ithalatçı</a:t>
            </a:r>
          </a:p>
        </p:txBody>
      </p:sp>
      <p:sp>
        <p:nvSpPr>
          <p:cNvPr id="109646" name="Line 78"/>
          <p:cNvSpPr>
            <a:spLocks noChangeShapeType="1"/>
          </p:cNvSpPr>
          <p:nvPr/>
        </p:nvSpPr>
        <p:spPr bwMode="auto">
          <a:xfrm flipH="1">
            <a:off x="1214414" y="1428736"/>
            <a:ext cx="4786" cy="904868"/>
          </a:xfrm>
          <a:prstGeom prst="line">
            <a:avLst/>
          </a:prstGeom>
          <a:ln w="57150"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09647" name="Line 79"/>
          <p:cNvSpPr>
            <a:spLocks noChangeShapeType="1"/>
          </p:cNvSpPr>
          <p:nvPr/>
        </p:nvSpPr>
        <p:spPr bwMode="auto">
          <a:xfrm flipH="1">
            <a:off x="1214414" y="3429000"/>
            <a:ext cx="4786" cy="1428760"/>
          </a:xfrm>
          <a:prstGeom prst="line">
            <a:avLst/>
          </a:prstGeom>
          <a:noFill/>
          <a:ln w="5715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109652" name="Line 84"/>
          <p:cNvSpPr>
            <a:spLocks noChangeShapeType="1"/>
          </p:cNvSpPr>
          <p:nvPr/>
        </p:nvSpPr>
        <p:spPr bwMode="auto">
          <a:xfrm>
            <a:off x="7467600" y="2286000"/>
            <a:ext cx="0" cy="1600200"/>
          </a:xfrm>
          <a:prstGeom prst="line">
            <a:avLst/>
          </a:prstGeom>
          <a:noFill/>
          <a:ln w="5715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pic>
        <p:nvPicPr>
          <p:cNvPr id="109657" name="Picture 89" descr="Adana 0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4572000"/>
            <a:ext cx="121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80" name="Rectangle 12"/>
          <p:cNvSpPr>
            <a:spLocks noChangeArrowheads="1"/>
          </p:cNvSpPr>
          <p:nvPr/>
        </p:nvSpPr>
        <p:spPr bwMode="auto">
          <a:xfrm>
            <a:off x="6629400" y="3962400"/>
            <a:ext cx="1752600" cy="533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/>
              <a:t>Geri Dönüşüm </a:t>
            </a:r>
          </a:p>
          <a:p>
            <a:pPr algn="ctr"/>
            <a:r>
              <a:rPr lang="tr-TR"/>
              <a:t>Tesisi</a:t>
            </a:r>
          </a:p>
        </p:txBody>
      </p:sp>
      <p:sp>
        <p:nvSpPr>
          <p:cNvPr id="109665" name="Line 97"/>
          <p:cNvSpPr>
            <a:spLocks noChangeShapeType="1"/>
          </p:cNvSpPr>
          <p:nvPr/>
        </p:nvSpPr>
        <p:spPr bwMode="auto">
          <a:xfrm flipV="1">
            <a:off x="2214546" y="2428868"/>
            <a:ext cx="3943368" cy="2786074"/>
          </a:xfrm>
          <a:prstGeom prst="line">
            <a:avLst/>
          </a:prstGeom>
          <a:noFill/>
          <a:ln w="57150">
            <a:solidFill>
              <a:srgbClr val="007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26" name="15 Başlık"/>
          <p:cNvSpPr>
            <a:spLocks noGrp="1"/>
          </p:cNvSpPr>
          <p:nvPr>
            <p:ph type="title"/>
          </p:nvPr>
        </p:nvSpPr>
        <p:spPr>
          <a:xfrm>
            <a:off x="2714612" y="0"/>
            <a:ext cx="3429024" cy="571480"/>
          </a:xfrm>
        </p:spPr>
        <p:txBody>
          <a:bodyPr>
            <a:noAutofit/>
          </a:bodyPr>
          <a:lstStyle/>
          <a:p>
            <a:r>
              <a:rPr lang="tr-TR" sz="2800" dirty="0" smtClean="0"/>
              <a:t>Atık Ambalaj Yazılımı </a:t>
            </a:r>
            <a:endParaRPr lang="tr-TR" sz="2800" dirty="0"/>
          </a:p>
        </p:txBody>
      </p:sp>
      <p:sp>
        <p:nvSpPr>
          <p:cNvPr id="28" name="Line 5"/>
          <p:cNvSpPr>
            <a:spLocks noChangeShapeType="1"/>
          </p:cNvSpPr>
          <p:nvPr/>
        </p:nvSpPr>
        <p:spPr bwMode="auto">
          <a:xfrm>
            <a:off x="1714480" y="1214422"/>
            <a:ext cx="1285884" cy="571504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9" name="Line 5"/>
          <p:cNvSpPr>
            <a:spLocks noChangeShapeType="1"/>
          </p:cNvSpPr>
          <p:nvPr/>
        </p:nvSpPr>
        <p:spPr bwMode="auto">
          <a:xfrm flipV="1">
            <a:off x="1285852" y="1928802"/>
            <a:ext cx="1785950" cy="571504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0" name="Line 5"/>
          <p:cNvSpPr>
            <a:spLocks noChangeShapeType="1"/>
          </p:cNvSpPr>
          <p:nvPr/>
        </p:nvSpPr>
        <p:spPr bwMode="auto">
          <a:xfrm flipH="1">
            <a:off x="5643570" y="1000108"/>
            <a:ext cx="714380" cy="571504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1" name="Line 5"/>
          <p:cNvSpPr>
            <a:spLocks noChangeShapeType="1"/>
          </p:cNvSpPr>
          <p:nvPr/>
        </p:nvSpPr>
        <p:spPr bwMode="auto">
          <a:xfrm flipV="1">
            <a:off x="2071670" y="3143248"/>
            <a:ext cx="1500198" cy="1714512"/>
          </a:xfrm>
          <a:prstGeom prst="line">
            <a:avLst/>
          </a:prstGeom>
          <a:noFill/>
          <a:ln w="4445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2" name="Line 5"/>
          <p:cNvSpPr>
            <a:spLocks noChangeShapeType="1"/>
          </p:cNvSpPr>
          <p:nvPr/>
        </p:nvSpPr>
        <p:spPr bwMode="auto">
          <a:xfrm flipH="1" flipV="1">
            <a:off x="5786446" y="2928934"/>
            <a:ext cx="857256" cy="928694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3" name="Line 5"/>
          <p:cNvSpPr>
            <a:spLocks noChangeShapeType="1"/>
          </p:cNvSpPr>
          <p:nvPr/>
        </p:nvSpPr>
        <p:spPr bwMode="auto">
          <a:xfrm flipV="1">
            <a:off x="1357290" y="2143116"/>
            <a:ext cx="1785950" cy="500066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9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9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9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9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9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9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9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9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9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9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9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 animBg="1"/>
      <p:bldP spid="109574" grpId="0" animBg="1"/>
      <p:bldP spid="109577" grpId="0" animBg="1"/>
      <p:bldP spid="109578" grpId="0" animBg="1"/>
      <p:bldP spid="109579" grpId="0" animBg="1"/>
      <p:bldP spid="109646" grpId="0" animBg="1"/>
      <p:bldP spid="109647" grpId="0" animBg="1"/>
      <p:bldP spid="109652" grpId="0" animBg="1"/>
      <p:bldP spid="109580" grpId="0" animBg="1"/>
      <p:bldP spid="10966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tr-TR" b="1" dirty="0" smtClean="0"/>
              <a:t>Kayıt Altına Almak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00100" y="1600200"/>
            <a:ext cx="7358114" cy="4525963"/>
          </a:xfrm>
        </p:spPr>
        <p:txBody>
          <a:bodyPr>
            <a:noAutofit/>
          </a:bodyPr>
          <a:lstStyle/>
          <a:p>
            <a:endParaRPr lang="tr-TR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Piyasaya süren</a:t>
            </a:r>
          </a:p>
          <a:p>
            <a:pPr marL="914400" lvl="1" indent="-514350"/>
            <a:r>
              <a:rPr lang="tr-TR" dirty="0" smtClean="0"/>
              <a:t>Kod ve şifre alması,</a:t>
            </a:r>
          </a:p>
          <a:p>
            <a:pPr marL="914400" lvl="1" indent="-514350"/>
            <a:r>
              <a:rPr lang="tr-TR" dirty="0" smtClean="0"/>
              <a:t>Bildirim göndermesi,</a:t>
            </a:r>
          </a:p>
          <a:p>
            <a:pPr marL="914400" lvl="1" indent="-514350"/>
            <a:r>
              <a:rPr lang="tr-TR" dirty="0" smtClean="0"/>
              <a:t>Geri kazanım belgelemesini göndermesi,</a:t>
            </a:r>
          </a:p>
          <a:p>
            <a:pPr marL="914400" lvl="1" indent="-514350"/>
            <a:endParaRPr lang="tr-TR" dirty="0" smtClean="0"/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Ambalaj Üreticisi</a:t>
            </a:r>
          </a:p>
          <a:p>
            <a:pPr marL="914400" lvl="1" indent="-514350"/>
            <a:r>
              <a:rPr lang="tr-TR" dirty="0" smtClean="0"/>
              <a:t>Kod ve şifre alması,</a:t>
            </a:r>
          </a:p>
          <a:p>
            <a:pPr marL="914400" lvl="1" indent="-514350"/>
            <a:r>
              <a:rPr lang="tr-TR" dirty="0" smtClean="0"/>
              <a:t>Bildirim göndermesi,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214282" y="1214422"/>
            <a:ext cx="8929718" cy="714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1357298"/>
            <a:ext cx="9144000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tr-TR" dirty="0" smtClean="0"/>
              <a:t>AMBALAJ KOMİSYONU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214282" y="1214422"/>
            <a:ext cx="8929718" cy="714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1357298"/>
            <a:ext cx="9144000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1714480" y="1500174"/>
          <a:ext cx="6834214" cy="4709209"/>
        </p:xfrm>
        <a:graphic>
          <a:graphicData uri="http://schemas.openxmlformats.org/drawingml/2006/table">
            <a:tbl>
              <a:tblPr/>
              <a:tblGrid>
                <a:gridCol w="1552965"/>
                <a:gridCol w="5281249"/>
              </a:tblGrid>
              <a:tr h="361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Alt Komisyon No.</a:t>
                      </a:r>
                      <a:endParaRPr lang="tr-TR" sz="1600" dirty="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>
                          <a:solidFill>
                            <a:srgbClr val="365F9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Alt Komisyonun Adı</a:t>
                      </a:r>
                      <a:endParaRPr lang="tr-TR" sz="160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600" dirty="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Piyasaya Sürenlerin Kayıt Altına Alınması</a:t>
                      </a:r>
                      <a:endParaRPr lang="tr-TR" sz="160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361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tr-TR" sz="1600" dirty="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Belediyelerin Rolü, Yükümlülükleri, İkili Sözleşmelerin Güçlendirilmesi</a:t>
                      </a:r>
                      <a:endParaRPr lang="tr-TR" sz="160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3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tr-TR" sz="1600" dirty="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Kaynakta Ayrı Toplamanın Maliyetleri, Üretici Sorumluluğuna İşlerlik Kazandırmak, Belgelendirme, Ekonomik Araçlar</a:t>
                      </a:r>
                      <a:endParaRPr lang="tr-TR" sz="160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361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tr-TR" sz="1600" dirty="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Yetkilendirilmiş Kuruluşun (YK) Kriterleri ve Fonksiyonu</a:t>
                      </a:r>
                      <a:endParaRPr lang="tr-TR" sz="160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3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tr-TR" sz="1600" dirty="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  <a:cs typeface="Times New Roman"/>
                        </a:rPr>
                        <a:t>Sanayi Kaynaklı Ambalaj Atığı ile Konut Kaynaklı Ambalaj Atığının Toplama Sisteminin Ayrılması</a:t>
                      </a:r>
                      <a:endParaRPr lang="tr-TR" sz="1600" dirty="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2950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tr-TR" sz="160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Depozito Uygulaması</a:t>
                      </a:r>
                      <a:endParaRPr lang="tr-TR" sz="160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tr-TR" sz="160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Poşet Kullanımının Azaltılması</a:t>
                      </a:r>
                      <a:endParaRPr lang="tr-TR" sz="160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361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tr-TR" sz="160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Standartlar, Ağır Metal Konsantrasyonu</a:t>
                      </a:r>
                      <a:endParaRPr lang="tr-TR" sz="160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1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tr-TR" sz="160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Eğitim ve Bilinçlendirme</a:t>
                      </a:r>
                      <a:endParaRPr lang="tr-TR" sz="160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361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tr-TR" sz="160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İşaretlemenin Zorunluluğu</a:t>
                      </a:r>
                      <a:endParaRPr lang="tr-TR" sz="1600" dirty="0">
                        <a:solidFill>
                          <a:srgbClr val="365F9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60" marR="6826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tr-TR" dirty="0" smtClean="0"/>
              <a:t>AMBALAJ KOMİSYONU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214282" y="1214422"/>
            <a:ext cx="8929718" cy="714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1357298"/>
            <a:ext cx="9144000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tr-TR" dirty="0" smtClean="0"/>
              <a:t>Piyasaya sürenler kayıt altına alınmalı,</a:t>
            </a:r>
          </a:p>
          <a:p>
            <a:r>
              <a:rPr lang="tr-TR" dirty="0" smtClean="0"/>
              <a:t>Piyasaya sürenler sadece konut kaynaklı atıkların belgesini sunacaklar,</a:t>
            </a:r>
          </a:p>
          <a:p>
            <a:r>
              <a:rPr lang="tr-TR" dirty="0" smtClean="0"/>
              <a:t>Konut kaynaklı toplamayı finanse edecek modelin bir an önce hayata geçirilmesi;</a:t>
            </a:r>
          </a:p>
          <a:p>
            <a:pPr lvl="1"/>
            <a:r>
              <a:rPr lang="tr-TR" dirty="0" smtClean="0"/>
              <a:t>Bedelsiz kaldırılabilir,</a:t>
            </a:r>
          </a:p>
          <a:p>
            <a:pPr lvl="1"/>
            <a:r>
              <a:rPr lang="tr-TR" dirty="0" smtClean="0"/>
              <a:t>Sanayi ve konut kaynaklı toplama sistemi ayrılabilir,</a:t>
            </a:r>
          </a:p>
          <a:p>
            <a:endParaRPr lang="tr-TR" dirty="0" smtClean="0"/>
          </a:p>
          <a:p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tr-TR" dirty="0" smtClean="0"/>
              <a:t>HEDEFİMİZ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Ülke genelinde, </a:t>
            </a:r>
            <a:r>
              <a:rPr lang="tr-TR" b="1" i="1" u="sng" dirty="0" smtClean="0"/>
              <a:t>konutlardan</a:t>
            </a:r>
            <a:r>
              <a:rPr lang="tr-TR" b="1" dirty="0" smtClean="0"/>
              <a:t> kaynaklanan ambalaj atıklarını ayrı toplatmak,</a:t>
            </a:r>
          </a:p>
          <a:p>
            <a:r>
              <a:rPr lang="tr-TR" b="1" dirty="0" smtClean="0"/>
              <a:t>Toplama hizmetinin finansmanı,</a:t>
            </a:r>
            <a:endParaRPr lang="tr-TR" dirty="0" smtClean="0"/>
          </a:p>
          <a:p>
            <a:pPr lvl="1"/>
            <a:r>
              <a:rPr lang="tr-TR" dirty="0" smtClean="0"/>
              <a:t>Üretici sorumluluğu esas alınması,</a:t>
            </a:r>
          </a:p>
          <a:p>
            <a:pPr lvl="1"/>
            <a:r>
              <a:rPr lang="tr-TR" dirty="0" smtClean="0"/>
              <a:t>Belediyeler toplar/toplattırır,</a:t>
            </a:r>
          </a:p>
          <a:p>
            <a:pPr lvl="1"/>
            <a:r>
              <a:rPr lang="tr-TR" dirty="0" smtClean="0"/>
              <a:t>Operasyon </a:t>
            </a:r>
            <a:r>
              <a:rPr lang="tr-TR" dirty="0" err="1" smtClean="0"/>
              <a:t>TAT’lar</a:t>
            </a:r>
            <a:r>
              <a:rPr lang="tr-TR" dirty="0" smtClean="0"/>
              <a:t> tarafından yürütülmesi,</a:t>
            </a:r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214282" y="1214422"/>
            <a:ext cx="8929718" cy="714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1357298"/>
            <a:ext cx="9144000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tr-TR" dirty="0" smtClean="0"/>
              <a:t>SÜREÇ NASIL İŞLEYECEK?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214282" y="1214422"/>
            <a:ext cx="8929718" cy="714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1357298"/>
            <a:ext cx="9144000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tr-TR" dirty="0" smtClean="0"/>
              <a:t>Yönetmelik Taslak metninin oluşturulması,</a:t>
            </a:r>
          </a:p>
          <a:p>
            <a:r>
              <a:rPr lang="tr-TR" dirty="0" smtClean="0"/>
              <a:t>İlgili kurum ve kuruluşların görüşünün alınması,</a:t>
            </a:r>
          </a:p>
          <a:p>
            <a:r>
              <a:rPr lang="tr-TR" dirty="0" smtClean="0"/>
              <a:t>Gelen görüşlerin taslak metne aktarılması,</a:t>
            </a:r>
          </a:p>
          <a:p>
            <a:r>
              <a:rPr lang="tr-TR" dirty="0" smtClean="0"/>
              <a:t>Yayımlanmak üzere Başbakanlığa sunulması,</a:t>
            </a:r>
            <a:r>
              <a:rPr lang="tr-TR" dirty="0" smtClean="0"/>
              <a:t> </a:t>
            </a:r>
            <a:endParaRPr lang="tr-TR" dirty="0" smtClean="0"/>
          </a:p>
          <a:p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686</TotalTime>
  <Words>257</Words>
  <Application>Microsoft Office PowerPoint</Application>
  <PresentationFormat>Ekran Gösterisi (4:3)</PresentationFormat>
  <Paragraphs>77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AMBALAJ ATIKLARININ KONTROLÜ YÖNETMELİĞİ KAPSAMINDA O.S.B’LER</vt:lpstr>
      <vt:lpstr>Ambalaj atığı döngüsü</vt:lpstr>
      <vt:lpstr>Atık Ambalaj Yazılımı </vt:lpstr>
      <vt:lpstr>Kayıt Altına Almak</vt:lpstr>
      <vt:lpstr>AMBALAJ KOMİSYONU</vt:lpstr>
      <vt:lpstr>AMBALAJ KOMİSYONU</vt:lpstr>
      <vt:lpstr>HEDEFİMİZ</vt:lpstr>
      <vt:lpstr>SÜREÇ NASIL İŞLEYECEK?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NOLU KOMİSYON “Yetkilendirilmiş Kuruluşun (YK) Kriterleri ve Fonksiyonu”</dc:title>
  <dc:creator>Yasemen AYDOĞDU</dc:creator>
  <cp:lastModifiedBy>OSBÜK</cp:lastModifiedBy>
  <cp:revision>95</cp:revision>
  <dcterms:modified xsi:type="dcterms:W3CDTF">2010-02-20T12:02:50Z</dcterms:modified>
</cp:coreProperties>
</file>